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2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theme/theme3.xml" ContentType="application/vnd.openxmlformats-officedocument.theme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theme/theme4.xml" ContentType="application/vnd.openxmlformats-officedocument.theme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3" r:id="rId4"/>
    <p:sldMasterId id="2147483912" r:id="rId5"/>
    <p:sldMasterId id="2147483947" r:id="rId6"/>
    <p:sldMasterId id="2147483985" r:id="rId7"/>
    <p:sldMasterId id="2147484018" r:id="rId8"/>
  </p:sldMasterIdLst>
  <p:notesMasterIdLst>
    <p:notesMasterId r:id="rId26"/>
  </p:notesMasterIdLst>
  <p:handoutMasterIdLst>
    <p:handoutMasterId r:id="rId27"/>
  </p:handoutMasterIdLst>
  <p:sldIdLst>
    <p:sldId id="256" r:id="rId9"/>
    <p:sldId id="370" r:id="rId10"/>
    <p:sldId id="371" r:id="rId11"/>
    <p:sldId id="2648" r:id="rId12"/>
    <p:sldId id="2649" r:id="rId13"/>
    <p:sldId id="2652" r:id="rId14"/>
    <p:sldId id="419" r:id="rId15"/>
    <p:sldId id="418" r:id="rId16"/>
    <p:sldId id="420" r:id="rId17"/>
    <p:sldId id="421" r:id="rId18"/>
    <p:sldId id="387" r:id="rId19"/>
    <p:sldId id="388" r:id="rId20"/>
    <p:sldId id="2653" r:id="rId21"/>
    <p:sldId id="2654" r:id="rId22"/>
    <p:sldId id="2655" r:id="rId23"/>
    <p:sldId id="2656" r:id="rId24"/>
    <p:sldId id="2657" r:id="rId25"/>
  </p:sldIdLst>
  <p:sldSz cx="12192000" cy="6858000"/>
  <p:notesSz cx="6645275" cy="9775825"/>
  <p:custDataLst>
    <p:tags r:id="rId28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EEBA"/>
    <a:srgbClr val="ECCD41"/>
    <a:srgbClr val="F0D03F"/>
    <a:srgbClr val="E8CB41"/>
    <a:srgbClr val="E8602E"/>
    <a:srgbClr val="23CEF9"/>
    <a:srgbClr val="28CFF9"/>
    <a:srgbClr val="F1612C"/>
    <a:srgbClr val="7E007C"/>
    <a:srgbClr val="EB6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 autoAdjust="0"/>
    <p:restoredTop sz="80272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362" y="66"/>
      </p:cViewPr>
      <p:guideLst>
        <p:guide pos="3840"/>
        <p:guide orient="horz" pos="37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37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ags" Target="tags/tag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227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852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the learners what single point of failure could mean, then give them an explanation e.g.:</a:t>
            </a:r>
          </a:p>
          <a:p>
            <a:r>
              <a:rPr lang="en-GB" dirty="0"/>
              <a:t>Single point of failure is a flaw in design whereby one component of a system failing means the entire system fails. In theory, the single point of failure in a VCS is the server, but with multiple remote repos being made when accessed, version control avoids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14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https://git-scm.com/download</a:t>
            </a:r>
          </a:p>
          <a:p>
            <a:endParaRPr lang="en-GB" dirty="0"/>
          </a:p>
          <a:p>
            <a:r>
              <a:rPr lang="en-GB" dirty="0"/>
              <a:t>The Git Bash client tool comes included as part of the Git For Windows package. Git Bash is a terminal application for Windows that makes issuing git commands and terminal commands consistent with Linux terminals. It also provides colour-coding and is branch aware.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2808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061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239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038409C-9C47-48FD-8DC3-14F680434F6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7759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3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99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744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2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3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2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0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59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1810100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B56CC-0DF4-4894-B441-7D37621DD6DE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D546A-4E67-4029-8C90-439E796B0189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4106896D-C3E9-4D21-A60B-DE4A14DD8093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6" name="Graphic 31">
            <a:extLst>
              <a:ext uri="{FF2B5EF4-FFF2-40B4-BE49-F238E27FC236}">
                <a16:creationId xmlns:a16="http://schemas.microsoft.com/office/drawing/2014/main" id="{EF5AEE30-8CC0-493F-A80B-AB0B8FE84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5650" y="124083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3430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924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288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8481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3418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6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8" y="1233488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7"/>
            <a:ext cx="5627630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94054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0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5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9335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CF52F-D971-4833-814A-F2A6A9285222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B5A0B-7596-4D31-B80F-12963E382F67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F31AC295-143E-44B6-923E-42FF2BA07E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9" name="Freeform 9">
            <a:extLst>
              <a:ext uri="{FF2B5EF4-FFF2-40B4-BE49-F238E27FC236}">
                <a16:creationId xmlns:a16="http://schemas.microsoft.com/office/drawing/2014/main" id="{21372CDE-0B64-439B-9C64-0AEBA9815FBD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072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928670"/>
            <a:ext cx="11715792" cy="521497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357166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37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y choose 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093605" cy="6858000"/>
          </a:xfrm>
          <a:prstGeom prst="rect">
            <a:avLst/>
          </a:prstGeom>
          <a:solidFill>
            <a:srgbClr val="00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174184" y="1094985"/>
            <a:ext cx="3620013" cy="2295148"/>
          </a:xfrm>
        </p:spPr>
        <p:txBody>
          <a:bodyPr anchor="ctr">
            <a:normAutofit/>
          </a:bodyPr>
          <a:lstStyle>
            <a:lvl1pPr>
              <a:defRPr sz="4800" baseline="0">
                <a:solidFill>
                  <a:schemeClr val="bg1"/>
                </a:solidFill>
                <a:latin typeface="Krana Fat B" pitchFamily="2" charset="77"/>
              </a:defRPr>
            </a:lvl1pPr>
            <a:lvl2pPr>
              <a:defRPr>
                <a:latin typeface="Proxima Nova Thin" panose="02000506030000020004" pitchFamily="50" charset="0"/>
              </a:defRPr>
            </a:lvl2pPr>
            <a:lvl3pPr>
              <a:defRPr>
                <a:latin typeface="Proxima Nova Thin" panose="02000506030000020004" pitchFamily="50" charset="0"/>
              </a:defRPr>
            </a:lvl3pPr>
            <a:lvl4pPr>
              <a:defRPr>
                <a:latin typeface="Proxima Nova Thin" panose="02000506030000020004" pitchFamily="50" charset="0"/>
              </a:defRPr>
            </a:lvl4pPr>
            <a:lvl5pPr>
              <a:defRPr>
                <a:latin typeface="Proxima Nova Thin" panose="02000506030000020004" pitchFamily="50" charset="0"/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CE009-D236-41E7-96B5-72314A8265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2" y="3265964"/>
            <a:ext cx="2817476" cy="1728656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702A0ABF-B008-422C-B23A-B3AB045711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1437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Why choose 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1929" y="377825"/>
            <a:ext cx="9034005" cy="495586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004050"/>
                </a:solidFill>
                <a:latin typeface="Krana Fat B" panose="00000B00000000000000"/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C404855E-01AD-4409-B423-078C60756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26550"/>
      </p:ext>
    </p:extLst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0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47266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65522501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D9ABD-8C57-4882-866C-BC056D757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69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80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57CDB8-004B-4571-B157-C2A17F1D07B2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94AE2C09-2BF3-4367-AA2E-EC79BFCBB0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5" name="Freeform 8">
            <a:extLst>
              <a:ext uri="{FF2B5EF4-FFF2-40B4-BE49-F238E27FC236}">
                <a16:creationId xmlns:a16="http://schemas.microsoft.com/office/drawing/2014/main" id="{A8EB8A38-A0F0-464E-9AC6-323CD2D118BD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989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93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3605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0604026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162985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86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10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1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0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99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6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BC24BC-23C6-47D4-8FC1-44FAD7B534EB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73096C-146E-41BB-BC31-5F2B4C959975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6846CF03-9663-4832-8E2A-A16B4B8470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6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730966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0803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687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1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7223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130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87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6518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3935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060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06395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8241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6009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91069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353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0865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86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8428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763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9699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3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8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5479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01738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0687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535478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27226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95ECC-57F0-414E-B59C-F055BAC9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26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B12B-0209-4F2C-B3BB-EE716467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61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631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5236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15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9277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5395348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3896570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35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915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168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1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47594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28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06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69990760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847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39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2650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3332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0894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6394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4061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9795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90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280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85337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243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0235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100977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449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09275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1451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B509EB7-6C12-4E21-BEEC-0CCC27628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322C5-1CF3-42B4-96D7-04AE4FF89F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97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07EE1D-A14D-478F-853C-B98EB3E70E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918B64-9105-4E90-815B-8AC734F02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1624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1145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16557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80512788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28BE-DA40-4803-B8FE-167E8D45A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82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01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26784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1295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6146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9888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73999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69717421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30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5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16195124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41311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09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94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761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480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049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16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7778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71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430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746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78251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235071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5821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223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72216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923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03324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8682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3196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8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9184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44802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447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07224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F189F0-0DDE-404F-9FD7-21EBA1DC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A3DF19-D33D-4658-9164-10D3FE68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4790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777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69269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4277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6828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82895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11970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034229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48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162912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703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34527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855421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3672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7349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86043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602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21906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7336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1306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3C862-6C7D-4099-B29A-B18CFC640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2530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44733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40382083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7C86B2-491D-4175-B781-C85C7A9602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651542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36068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39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8" y="1246662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0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7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803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2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35208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06563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28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108DC2-FA98-443F-B032-E093E2B57D68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E2AA12-82EE-4454-A4E0-C24582104391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7FCDE1-4156-49AB-9E06-2D3362B72449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51CA5AF-1214-4FB6-AAB6-11E1E7D44EAC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E9FE257-7CE5-4091-BDA5-E2636F80CBBC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6A77B2A-B3C2-4B18-98ED-89247B50B94C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D55096-DAD6-4493-85D9-2372B7CC31FD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A01461-EDB0-427F-A557-9DEE72A42243}"/>
              </a:ext>
            </a:extLst>
          </p:cNvPr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98BD0-16D5-4F0C-8134-9E1C08D0C945}"/>
              </a:ext>
            </a:extLst>
          </p:cNvPr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31">
            <a:extLst>
              <a:ext uri="{FF2B5EF4-FFF2-40B4-BE49-F238E27FC236}">
                <a16:creationId xmlns:a16="http://schemas.microsoft.com/office/drawing/2014/main" id="{ECE7FC78-EA69-49ED-B201-239976DA7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72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940149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2426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0" y="4915035"/>
            <a:ext cx="5621337" cy="14349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Fire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3997" r="29546" b="800"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1406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7322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4">
    <p:bg>
      <p:bgPr>
        <a:solidFill>
          <a:srgbClr val="F36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845888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61533"/>
            <a:ext cx="2521449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79357" y="1261533"/>
            <a:ext cx="8069053" cy="52170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EC711A8B-4572-A049-8F3E-6583ADE39A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14" y="344971"/>
            <a:ext cx="279580" cy="19761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9694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1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2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4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8B4DC-E278-4981-8A7A-E04236F56FAC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0B0CC-C5E0-4366-9EE8-B7AC80E228CF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7458B0F-CEA5-46B7-BF0B-0CF8143849D5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ED181-8047-48DC-A34D-748030BF6F7E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A18CA7D-68A4-4F34-AB52-AF2C897D4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12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3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6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3"/>
            <a:ext cx="5619141" cy="1905822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1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8" r="-1"/>
          <a:stretch/>
        </p:blipFill>
        <p:spPr>
          <a:xfrm>
            <a:off x="-6057" y="3264823"/>
            <a:ext cx="5967455" cy="28592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4522"/>
            <a:ext cx="3694112" cy="196215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000D1C-7D2B-4359-9252-D3E355C9F7BB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B5E6AB-2096-4F58-9965-6FDDB8754DB6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7FD39-8D6A-45BF-BD08-0CBD95DACBA8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4A578E-5DEB-49E6-81F9-5B2439A63716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FED426C3-89AC-4DB6-89C9-441ACA86A3F2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AC41008B-8CFC-4C5D-8C6F-786FEED93474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4A7336B-0A34-42E3-90DD-F184790F2FAB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8D09CD1-3E9F-40AF-908C-3686BE2DA219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33B2687-9992-43AE-8EED-10AEBBBF5418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9720C769-AD3E-4A09-8E77-FEBB9590FBEC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13B67081-D74F-4AC1-8CAB-8329CC6D9CA7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62AE76E6-B8C9-4B82-AD39-1E40060122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55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4205"/>
            <a:ext cx="8314267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324398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8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-2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0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269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7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-320040" y="0"/>
            <a:ext cx="5478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836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41BDF1-F45D-40CA-8885-41DE66708884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8E114-BD59-4469-8FA3-A3964C066445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9E77E-ABF4-4E4E-B9DA-39904F30AA71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5A28662-0D54-4FB2-90D3-1738010EE927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91792-4A09-4000-BAA8-75237EFB4450}"/>
              </a:ext>
            </a:extLst>
          </p:cNvPr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3BC4D5-15CB-404F-8E03-770C8DB99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48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02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5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4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25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898832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89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09" y="-1416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7430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468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8D237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737886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846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060" y="-2475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1786"/>
            <a:ext cx="8212667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5471"/>
            <a:ext cx="8146316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680658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b="1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03017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6856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49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76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88472074"/>
      </p:ext>
    </p:extLst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912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08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304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39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02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3"/>
            <a:ext cx="5627171" cy="268009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6926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2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68000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083814"/>
            <a:ext cx="5627171" cy="2708193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07362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7733" y="4707034"/>
            <a:ext cx="4136901" cy="1710617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5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ontserrat Black" panose="00000A00000000000000" pitchFamily="2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2" y="4446884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5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640080856"/>
      </p:ext>
    </p:extLst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3649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1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55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71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59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7021" y="377825"/>
            <a:ext cx="948311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7" y="292107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5" y="292107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8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6" y="123348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0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1" y="125555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4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2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2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1" y="124666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79" y="1240838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7" y="1239312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3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1" y="1239312"/>
            <a:ext cx="5621863" cy="523927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4" y="1246662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63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34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3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4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43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theme" Target="../theme/theme3.xml"/><Relationship Id="rId3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98.xml"/><Relationship Id="rId18" Type="http://schemas.openxmlformats.org/officeDocument/2006/relationships/slideLayout" Target="../slideLayouts/slideLayout203.xml"/><Relationship Id="rId26" Type="http://schemas.openxmlformats.org/officeDocument/2006/relationships/slideLayout" Target="../slideLayouts/slideLayout211.xml"/><Relationship Id="rId3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206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97.xml"/><Relationship Id="rId17" Type="http://schemas.openxmlformats.org/officeDocument/2006/relationships/slideLayout" Target="../slideLayouts/slideLayout202.xml"/><Relationship Id="rId25" Type="http://schemas.openxmlformats.org/officeDocument/2006/relationships/slideLayout" Target="../slideLayouts/slideLayout210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87.xml"/><Relationship Id="rId16" Type="http://schemas.openxmlformats.org/officeDocument/2006/relationships/slideLayout" Target="../slideLayouts/slideLayout201.xml"/><Relationship Id="rId20" Type="http://schemas.openxmlformats.org/officeDocument/2006/relationships/slideLayout" Target="../slideLayouts/slideLayout205.xml"/><Relationship Id="rId29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186.xml"/><Relationship Id="rId6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96.xml"/><Relationship Id="rId24" Type="http://schemas.openxmlformats.org/officeDocument/2006/relationships/slideLayout" Target="../slideLayouts/slideLayout209.xml"/><Relationship Id="rId32" Type="http://schemas.openxmlformats.org/officeDocument/2006/relationships/slideLayout" Target="../slideLayouts/slideLayout217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00.xml"/><Relationship Id="rId23" Type="http://schemas.openxmlformats.org/officeDocument/2006/relationships/slideLayout" Target="../slideLayouts/slideLayout208.xml"/><Relationship Id="rId28" Type="http://schemas.openxmlformats.org/officeDocument/2006/relationships/slideLayout" Target="../slideLayouts/slideLayout213.xml"/><Relationship Id="rId10" Type="http://schemas.openxmlformats.org/officeDocument/2006/relationships/slideLayout" Target="../slideLayouts/slideLayout195.xml"/><Relationship Id="rId19" Type="http://schemas.openxmlformats.org/officeDocument/2006/relationships/slideLayout" Target="../slideLayouts/slideLayout204.xml"/><Relationship Id="rId31" Type="http://schemas.openxmlformats.org/officeDocument/2006/relationships/slideLayout" Target="../slideLayouts/slideLayout216.xml"/><Relationship Id="rId4" Type="http://schemas.openxmlformats.org/officeDocument/2006/relationships/slideLayout" Target="../slideLayouts/slideLayout189.xml"/><Relationship Id="rId9" Type="http://schemas.openxmlformats.org/officeDocument/2006/relationships/slideLayout" Target="../slideLayouts/slideLayout194.xml"/><Relationship Id="rId14" Type="http://schemas.openxmlformats.org/officeDocument/2006/relationships/slideLayout" Target="../slideLayouts/slideLayout199.xml"/><Relationship Id="rId22" Type="http://schemas.openxmlformats.org/officeDocument/2006/relationships/slideLayout" Target="../slideLayouts/slideLayout207.xml"/><Relationship Id="rId27" Type="http://schemas.openxmlformats.org/officeDocument/2006/relationships/slideLayout" Target="../slideLayouts/slideLayout212.xml"/><Relationship Id="rId30" Type="http://schemas.openxmlformats.org/officeDocument/2006/relationships/slideLayout" Target="../slideLayouts/slideLayout21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4.xml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218.xml"/><Relationship Id="rId6" Type="http://schemas.openxmlformats.org/officeDocument/2006/relationships/slideLayout" Target="../slideLayouts/slideLayout223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22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21.xml"/><Relationship Id="rId9" Type="http://schemas.openxmlformats.org/officeDocument/2006/relationships/slideLayout" Target="../slideLayouts/slideLayout2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31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10" r:id="rId34"/>
    <p:sldLayoutId id="2147483911" r:id="rId35"/>
    <p:sldLayoutId id="2147483798" r:id="rId36"/>
    <p:sldLayoutId id="2147483815" r:id="rId37"/>
    <p:sldLayoutId id="2147483846" r:id="rId38"/>
    <p:sldLayoutId id="2147483847" r:id="rId39"/>
    <p:sldLayoutId id="2147483848" r:id="rId40"/>
    <p:sldLayoutId id="2147483850" r:id="rId41"/>
    <p:sldLayoutId id="2147483806" r:id="rId42"/>
    <p:sldLayoutId id="2147483709" r:id="rId43"/>
    <p:sldLayoutId id="2147483816" r:id="rId44"/>
    <p:sldLayoutId id="2147483817" r:id="rId45"/>
    <p:sldLayoutId id="2147483818" r:id="rId46"/>
    <p:sldLayoutId id="2147483747" r:id="rId47"/>
    <p:sldLayoutId id="2147483779" r:id="rId48"/>
    <p:sldLayoutId id="2147483789" r:id="rId49"/>
    <p:sldLayoutId id="2147483788" r:id="rId50"/>
    <p:sldLayoutId id="2147483778" r:id="rId51"/>
    <p:sldLayoutId id="2147483696" r:id="rId52"/>
    <p:sldLayoutId id="2147483790" r:id="rId53"/>
    <p:sldLayoutId id="2147483791" r:id="rId54"/>
    <p:sldLayoutId id="2147483802" r:id="rId55"/>
    <p:sldLayoutId id="2147483804" r:id="rId56"/>
    <p:sldLayoutId id="2147483792" r:id="rId57"/>
    <p:sldLayoutId id="2147483801" r:id="rId58"/>
    <p:sldLayoutId id="2147483803" r:id="rId59"/>
    <p:sldLayoutId id="2147483808" r:id="rId60"/>
    <p:sldLayoutId id="2147483820" r:id="rId61"/>
    <p:sldLayoutId id="2147483821" r:id="rId62"/>
    <p:sldLayoutId id="2147483822" r:id="rId63"/>
    <p:sldLayoutId id="2147483823" r:id="rId64"/>
    <p:sldLayoutId id="2147483824" r:id="rId65"/>
    <p:sldLayoutId id="2147483827" r:id="rId66"/>
    <p:sldLayoutId id="2147483854" r:id="rId67"/>
    <p:sldLayoutId id="2147483828" r:id="rId68"/>
    <p:sldLayoutId id="2147483858" r:id="rId69"/>
    <p:sldLayoutId id="2147483859" r:id="rId70"/>
    <p:sldLayoutId id="2147483860" r:id="rId71"/>
    <p:sldLayoutId id="2147483857" r:id="rId72"/>
    <p:sldLayoutId id="2147483830" r:id="rId73"/>
    <p:sldLayoutId id="2147483831" r:id="rId74"/>
    <p:sldLayoutId id="2147483832" r:id="rId75"/>
    <p:sldLayoutId id="2147483833" r:id="rId76"/>
    <p:sldLayoutId id="2147483834" r:id="rId77"/>
    <p:sldLayoutId id="2147483836" r:id="rId78"/>
    <p:sldLayoutId id="2147483855" r:id="rId79"/>
    <p:sldLayoutId id="2147483862" r:id="rId80"/>
    <p:sldLayoutId id="2147483863" r:id="rId81"/>
    <p:sldLayoutId id="2147483864" r:id="rId82"/>
    <p:sldLayoutId id="2147483865" r:id="rId83"/>
    <p:sldLayoutId id="2147483838" r:id="rId84"/>
    <p:sldLayoutId id="2147483839" r:id="rId85"/>
    <p:sldLayoutId id="2147483840" r:id="rId86"/>
    <p:sldLayoutId id="2147483842" r:id="rId87"/>
    <p:sldLayoutId id="2147483843" r:id="rId88"/>
    <p:sldLayoutId id="2147483844" r:id="rId89"/>
    <p:sldLayoutId id="2147483845" r:id="rId90"/>
    <p:sldLayoutId id="2147483866" r:id="rId91"/>
    <p:sldLayoutId id="2147483867" r:id="rId92"/>
    <p:sldLayoutId id="2147483868" r:id="rId93"/>
    <p:sldLayoutId id="2147483869" r:id="rId94"/>
    <p:sldLayoutId id="2147483734" r:id="rId95"/>
    <p:sldLayoutId id="2147483796" r:id="rId96"/>
    <p:sldLayoutId id="2147483719" r:id="rId97"/>
    <p:sldLayoutId id="2147483787" r:id="rId98"/>
    <p:sldLayoutId id="2147483784" r:id="rId99"/>
    <p:sldLayoutId id="2147483810" r:id="rId100"/>
    <p:sldLayoutId id="2147483851" r:id="rId101"/>
    <p:sldLayoutId id="2147483852" r:id="rId102"/>
    <p:sldLayoutId id="2147483853" r:id="rId103"/>
    <p:sldLayoutId id="2147483724" r:id="rId104"/>
    <p:sldLayoutId id="2147483797" r:id="rId105"/>
    <p:sldLayoutId id="2147483819" r:id="rId106"/>
    <p:sldLayoutId id="2147483814" r:id="rId107"/>
    <p:sldLayoutId id="2147483811" r:id="rId108"/>
    <p:sldLayoutId id="2147483812" r:id="rId109"/>
    <p:sldLayoutId id="2147483813" r:id="rId110"/>
    <p:sldLayoutId id="2147483871" r:id="rId111"/>
    <p:sldLayoutId id="2147484029" r:id="rId112"/>
    <p:sldLayoutId id="2147484030" r:id="rId11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1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5" pos="851">
          <p15:clr>
            <a:srgbClr val="F26B43"/>
          </p15:clr>
        </p15:guide>
        <p15:guide id="8" pos="1955">
          <p15:clr>
            <a:srgbClr val="F26B43"/>
          </p15:clr>
        </p15:guide>
        <p15:guide id="14" pos="3783">
          <p15:clr>
            <a:srgbClr val="F26B43"/>
          </p15:clr>
        </p15:guide>
        <p15:guide id="17" pos="4507">
          <p15:clr>
            <a:srgbClr val="F26B43"/>
          </p15:clr>
        </p15:guide>
        <p15:guide id="20" pos="5611">
          <p15:clr>
            <a:srgbClr val="F26B43"/>
          </p15:clr>
        </p15:guide>
        <p15:guide id="23" pos="6335">
          <p15:clr>
            <a:srgbClr val="F26B43"/>
          </p15:clr>
        </p15:guide>
        <p15:guide id="26" pos="7439">
          <p15:clr>
            <a:srgbClr val="F26B43"/>
          </p15:clr>
        </p15:guide>
        <p15:guide id="29" orient="horz" pos="238" userDrawn="1">
          <p15:clr>
            <a:srgbClr val="F26B43"/>
          </p15:clr>
        </p15:guide>
        <p15:guide id="30" orient="horz" pos="4081" userDrawn="1">
          <p15:clr>
            <a:srgbClr val="F26B43"/>
          </p15:clr>
        </p15:guide>
        <p15:guide id="31" pos="237" userDrawn="1">
          <p15:clr>
            <a:srgbClr val="F26B43"/>
          </p15:clr>
        </p15:guide>
        <p15:guide id="32" pos="732" userDrawn="1">
          <p15:clr>
            <a:srgbClr val="F26B43"/>
          </p15:clr>
        </p15:guide>
        <p15:guide id="33" pos="850" userDrawn="1">
          <p15:clr>
            <a:srgbClr val="F26B43"/>
          </p15:clr>
        </p15:guide>
        <p15:guide id="34" pos="1345" userDrawn="1">
          <p15:clr>
            <a:srgbClr val="F26B43"/>
          </p15:clr>
        </p15:guide>
        <p15:guide id="35" pos="1460" userDrawn="1">
          <p15:clr>
            <a:srgbClr val="F26B43"/>
          </p15:clr>
        </p15:guide>
        <p15:guide id="36" pos="1954" userDrawn="1">
          <p15:clr>
            <a:srgbClr val="F26B43"/>
          </p15:clr>
        </p15:guide>
        <p15:guide id="37" pos="2069" userDrawn="1">
          <p15:clr>
            <a:srgbClr val="F26B43"/>
          </p15:clr>
        </p15:guide>
        <p15:guide id="38" pos="2564" userDrawn="1">
          <p15:clr>
            <a:srgbClr val="F26B43"/>
          </p15:clr>
        </p15:guide>
        <p15:guide id="39" pos="2683" userDrawn="1">
          <p15:clr>
            <a:srgbClr val="F26B43"/>
          </p15:clr>
        </p15:guide>
        <p15:guide id="40" pos="3173" userDrawn="1">
          <p15:clr>
            <a:srgbClr val="F26B43"/>
          </p15:clr>
        </p15:guide>
        <p15:guide id="41" pos="3288" userDrawn="1">
          <p15:clr>
            <a:srgbClr val="F26B43"/>
          </p15:clr>
        </p15:guide>
        <p15:guide id="42" pos="3782" userDrawn="1">
          <p15:clr>
            <a:srgbClr val="F26B43"/>
          </p15:clr>
        </p15:guide>
        <p15:guide id="43" pos="3897" userDrawn="1">
          <p15:clr>
            <a:srgbClr val="F26B43"/>
          </p15:clr>
        </p15:guide>
        <p15:guide id="44" pos="4392" userDrawn="1">
          <p15:clr>
            <a:srgbClr val="F26B43"/>
          </p15:clr>
        </p15:guide>
        <p15:guide id="45" pos="4506" userDrawn="1">
          <p15:clr>
            <a:srgbClr val="F26B43"/>
          </p15:clr>
        </p15:guide>
        <p15:guide id="46" pos="5001" userDrawn="1">
          <p15:clr>
            <a:srgbClr val="F26B43"/>
          </p15:clr>
        </p15:guide>
        <p15:guide id="47" pos="5115" userDrawn="1">
          <p15:clr>
            <a:srgbClr val="F26B43"/>
          </p15:clr>
        </p15:guide>
        <p15:guide id="48" pos="5610" userDrawn="1">
          <p15:clr>
            <a:srgbClr val="F26B43"/>
          </p15:clr>
        </p15:guide>
        <p15:guide id="49" pos="5725" userDrawn="1">
          <p15:clr>
            <a:srgbClr val="F26B43"/>
          </p15:clr>
        </p15:guide>
        <p15:guide id="50" pos="6220" userDrawn="1">
          <p15:clr>
            <a:srgbClr val="F26B43"/>
          </p15:clr>
        </p15:guide>
        <p15:guide id="51" pos="6334" userDrawn="1">
          <p15:clr>
            <a:srgbClr val="F26B43"/>
          </p15:clr>
        </p15:guide>
        <p15:guide id="52" pos="6829" userDrawn="1">
          <p15:clr>
            <a:srgbClr val="F26B43"/>
          </p15:clr>
        </p15:guide>
        <p15:guide id="53" pos="6943" userDrawn="1">
          <p15:clr>
            <a:srgbClr val="F26B43"/>
          </p15:clr>
        </p15:guide>
        <p15:guide id="54" pos="7438" userDrawn="1">
          <p15:clr>
            <a:srgbClr val="F26B43"/>
          </p15:clr>
        </p15:guide>
        <p15:guide id="55" pos="3840" userDrawn="1">
          <p15:clr>
            <a:srgbClr val="9FCC3B"/>
          </p15:clr>
        </p15:guide>
        <p15:guide id="56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  <p:sldLayoutId id="2147483945" r:id="rId33"/>
    <p:sldLayoutId id="2147483946" r:id="rId3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99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3972" r:id="rId25"/>
    <p:sldLayoutId id="2147483973" r:id="rId26"/>
    <p:sldLayoutId id="2147483974" r:id="rId27"/>
    <p:sldLayoutId id="2147483975" r:id="rId28"/>
    <p:sldLayoutId id="2147483976" r:id="rId29"/>
    <p:sldLayoutId id="2147483977" r:id="rId30"/>
    <p:sldLayoutId id="2147483978" r:id="rId31"/>
    <p:sldLayoutId id="2147483979" r:id="rId32"/>
    <p:sldLayoutId id="2147483980" r:id="rId33"/>
    <p:sldLayoutId id="2147483981" r:id="rId34"/>
    <p:sldLayoutId id="2147483982" r:id="rId35"/>
    <p:sldLayoutId id="2147483983" r:id="rId36"/>
    <p:sldLayoutId id="2147483984" r:id="rId37"/>
    <p:sldLayoutId id="2147484031" r:id="rId38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0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0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40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40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22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10" r:id="rId25"/>
    <p:sldLayoutId id="2147484011" r:id="rId26"/>
    <p:sldLayoutId id="2147484012" r:id="rId27"/>
    <p:sldLayoutId id="2147484013" r:id="rId28"/>
    <p:sldLayoutId id="2147484014" r:id="rId29"/>
    <p:sldLayoutId id="2147484015" r:id="rId30"/>
    <p:sldLayoutId id="2147484016" r:id="rId31"/>
    <p:sldLayoutId id="2147484017" r:id="rId32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9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1.xml"/><Relationship Id="rId4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5.xml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9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F9645-10D3-4636-8E7B-FE1FF2991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What is Version Control?</a:t>
            </a:r>
            <a:endParaRPr lang="en-GB" sz="1600" dirty="0">
              <a:latin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A5584-4E87-3BE1-FDB8-35DAA205F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Module 5 – Version Control with GIT</a:t>
            </a:r>
          </a:p>
        </p:txBody>
      </p:sp>
    </p:spTree>
    <p:extLst>
      <p:ext uri="{BB962C8B-B14F-4D97-AF65-F5344CB8AC3E}">
        <p14:creationId xmlns:p14="http://schemas.microsoft.com/office/powerpoint/2010/main" val="3735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6EB37-D577-40C7-83CC-80378B36A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1261533"/>
            <a:ext cx="4427059" cy="2626384"/>
          </a:xfrm>
        </p:spPr>
        <p:txBody>
          <a:bodyPr/>
          <a:lstStyle/>
          <a:p>
            <a:r>
              <a:rPr lang="en-GB" b="1" i="0" dirty="0">
                <a:solidFill>
                  <a:srgbClr val="004050"/>
                </a:solidFill>
                <a:effectLst/>
                <a:latin typeface="Montserrat Black" panose="00000A00000000000000" pitchFamily="2" charset="0"/>
              </a:rPr>
              <a:t>Configuring </a:t>
            </a:r>
            <a:r>
              <a:rPr lang="en-GB" b="1" dirty="0">
                <a:latin typeface="Montserrat Black" panose="00000A00000000000000" pitchFamily="2" charset="0"/>
              </a:rPr>
              <a:t>Git locally</a:t>
            </a:r>
            <a:endParaRPr lang="en-GB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090E5-5593-4C19-8C86-13960577ED46}"/>
              </a:ext>
            </a:extLst>
          </p:cNvPr>
          <p:cNvSpPr txBox="1"/>
          <p:nvPr/>
        </p:nvSpPr>
        <p:spPr>
          <a:xfrm>
            <a:off x="5473700" y="1064242"/>
            <a:ext cx="638964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Once you’ve made an account, you then need to configure Git 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locally</a:t>
            </a:r>
          </a:p>
          <a:p>
            <a:pPr algn="l"/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Git needs to know who you are to enable you to commit code to repositories. Use the 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git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 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config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 commands as follows:</a:t>
            </a:r>
          </a:p>
          <a:p>
            <a:pPr algn="l"/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algn="l"/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/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algn="l"/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/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To confirm you have configured your user.name:</a:t>
            </a:r>
          </a:p>
          <a:p>
            <a:pPr algn="l"/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/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algn="l"/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F0EAC7-63AD-4B43-B4A8-051DD80D9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666"/>
          <a:stretch/>
        </p:blipFill>
        <p:spPr>
          <a:xfrm>
            <a:off x="5360972" y="2745718"/>
            <a:ext cx="5777957" cy="920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481847-2C50-4DCD-BCD6-4B5D33888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5824" y="4731607"/>
            <a:ext cx="5553105" cy="89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673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756" y="1349985"/>
            <a:ext cx="4056586" cy="2751999"/>
          </a:xfrm>
        </p:spPr>
        <p:txBody>
          <a:bodyPr anchor="ctr">
            <a:noAutofit/>
          </a:bodyPr>
          <a:lstStyle/>
          <a:p>
            <a:r>
              <a:rPr lang="en-GB" sz="4400" b="1" dirty="0">
                <a:latin typeface="Montserrat Black" panose="00000A00000000000000" pitchFamily="2" charset="0"/>
              </a:rPr>
              <a:t>Cloning a repository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24D2FD-0A16-6ECC-8414-73641E1B25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8" y="569626"/>
            <a:ext cx="6770687" cy="5892703"/>
          </a:xfrm>
        </p:spPr>
        <p:txBody>
          <a:bodyPr/>
          <a:lstStyle/>
          <a:p>
            <a:pPr algn="l"/>
            <a:r>
              <a:rPr lang="en-GB" i="0" dirty="0">
                <a:solidFill>
                  <a:srgbClr val="003E50"/>
                </a:solidFill>
                <a:effectLst/>
                <a:latin typeface="Montserrat" pitchFamily="2" charset="0"/>
              </a:rPr>
              <a:t>The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 git clone 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allows the cloning of a repository to a newly created directory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Once the clone is created locally, 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git fetch 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can be executed to get updates for the remote branches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This lets us keep our local branch up to date with changes on the remote</a:t>
            </a:r>
          </a:p>
          <a:p>
            <a:pPr algn="l"/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Use 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git clone 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to copy and link to a remote repo:</a:t>
            </a:r>
          </a:p>
          <a:p>
            <a:pPr algn="l"/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3ABD7-A2A9-C7ED-B29D-AA6DE4C6A89E}"/>
              </a:ext>
            </a:extLst>
          </p:cNvPr>
          <p:cNvSpPr txBox="1"/>
          <p:nvPr/>
        </p:nvSpPr>
        <p:spPr>
          <a:xfrm>
            <a:off x="5037138" y="3296038"/>
            <a:ext cx="6575562" cy="369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git clone https://github.com/velocity1b/2022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EF46A7-93FA-B213-0724-B9A60EBE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38" y="4101984"/>
            <a:ext cx="6575562" cy="200108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A074CD2-2DB4-221B-0595-A80A967C3442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8324919" y="3665369"/>
            <a:ext cx="0" cy="43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100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6EB37-D577-40C7-83CC-80378B36A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4412" y="1361025"/>
            <a:ext cx="3784446" cy="2751998"/>
          </a:xfrm>
        </p:spPr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Cloning a Repository: Step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207F0-343B-2C8B-0D67-08BF2F4415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374754"/>
            <a:ext cx="6910023" cy="5069393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E50"/>
                </a:solidFill>
                <a:effectLst/>
                <a:latin typeface="Montserrat" pitchFamily="2" charset="0"/>
              </a:rPr>
              <a:t>In order to clone a repository, you need to know the URL of the repository you want to clone.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E50"/>
                </a:solidFill>
                <a:effectLst/>
                <a:latin typeface="Montserrat" pitchFamily="2" charset="0"/>
              </a:rPr>
              <a:t>To get the URL of the repository you want to clone, you need to go to that repository in the VCS (Version Control System) you are using, such as: GitHub.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E50"/>
                </a:solidFill>
                <a:effectLst/>
                <a:latin typeface="Montserrat" pitchFamily="2" charset="0"/>
              </a:rPr>
              <a:t>In GitHub, you can find the URL by selecting the green </a:t>
            </a:r>
            <a:r>
              <a:rPr lang="en-GB" altLang="en-US" sz="1800" b="1" dirty="0">
                <a:solidFill>
                  <a:srgbClr val="00B050"/>
                </a:solidFill>
                <a:latin typeface="Montserrat" pitchFamily="2" charset="0"/>
              </a:rPr>
              <a:t>Code</a:t>
            </a:r>
            <a:r>
              <a:rPr kumimoji="0" lang="en-GB" altLang="en-US" sz="1800" b="0" i="0" u="none" strike="noStrike" cap="none" normalizeH="0" baseline="0" dirty="0">
                <a:ln>
                  <a:noFill/>
                </a:ln>
                <a:solidFill>
                  <a:srgbClr val="003E50"/>
                </a:solidFill>
                <a:effectLst/>
                <a:latin typeface="Montserrat" panose="00000500000000000000" pitchFamily="2" charset="0"/>
                <a:ea typeface="SFMono-Regular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E50"/>
                </a:solidFill>
                <a:effectLst/>
                <a:latin typeface="Montserrat" panose="00000500000000000000" pitchFamily="2" charset="0"/>
              </a:rPr>
              <a:t>button within th</a:t>
            </a:r>
            <a:r>
              <a:rPr lang="en-US" altLang="en-US" sz="1800" dirty="0">
                <a:solidFill>
                  <a:srgbClr val="003E50"/>
                </a:solidFill>
                <a:latin typeface="Montserrat" panose="00000500000000000000" pitchFamily="2" charset="0"/>
              </a:rPr>
              <a:t>e repo.</a:t>
            </a:r>
            <a:endParaRPr lang="en-GB" sz="1800" b="0" i="0" dirty="0">
              <a:solidFill>
                <a:srgbClr val="003E50"/>
              </a:solidFill>
              <a:effectLst/>
              <a:latin typeface="Montserrat" panose="00000500000000000000" pitchFamily="2" charset="0"/>
            </a:endParaRP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7D52D-EB52-4E42-91F2-538C8B781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346" y="3172392"/>
            <a:ext cx="4287659" cy="33108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EC7DF7-64D6-E568-FEC5-47FB481B8AD5}"/>
              </a:ext>
            </a:extLst>
          </p:cNvPr>
          <p:cNvSpPr/>
          <p:nvPr/>
        </p:nvSpPr>
        <p:spPr>
          <a:xfrm>
            <a:off x="9533744" y="3172392"/>
            <a:ext cx="1032262" cy="62011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544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207F0-343B-2C8B-0D67-08BF2F4415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374754"/>
            <a:ext cx="6770688" cy="6094639"/>
          </a:xfr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E50"/>
                </a:solidFill>
                <a:effectLst/>
                <a:latin typeface="Montserrat" pitchFamily="2" charset="0"/>
              </a:rPr>
              <a:t>When you select the green Code button, you will have the option of three types of URLs to copy in order to clone a repository; HTTPS, SSH, and GitHub CLI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3E50"/>
                </a:solidFill>
                <a:effectLst/>
                <a:latin typeface="Montserrat" pitchFamily="2" charset="0"/>
              </a:rPr>
              <a:t>2. Select the SSH tab on the pop-up and copy the URL. The SSH URL should be in the format of: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3E50"/>
              </a:solidFill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3E50"/>
              </a:solidFill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3E50"/>
                </a:solidFill>
                <a:latin typeface="Montserrat" pitchFamily="2" charset="0"/>
              </a:rPr>
              <a:t>For example: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dirty="0">
              <a:solidFill>
                <a:srgbClr val="003E50"/>
              </a:solidFill>
              <a:latin typeface="Montserrat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err="1">
              <a:ln>
                <a:noFill/>
              </a:ln>
              <a:solidFill>
                <a:srgbClr val="003E50"/>
              </a:solidFill>
              <a:effectLst/>
              <a:latin typeface="Montserrat" pitchFamily="2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6EB37-D577-40C7-83CC-80378B36A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Cloning a Repository: Step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8363B7-DA40-2202-E65B-439199904668}"/>
              </a:ext>
            </a:extLst>
          </p:cNvPr>
          <p:cNvSpPr txBox="1"/>
          <p:nvPr/>
        </p:nvSpPr>
        <p:spPr>
          <a:xfrm>
            <a:off x="5037137" y="2356651"/>
            <a:ext cx="610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git@github.com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GB" dirty="0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  <a:r>
              <a:rPr lang="en-GB" dirty="0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GB" dirty="0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dirty="0" err="1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repository_name</a:t>
            </a:r>
            <a:r>
              <a:rPr lang="en-GB" dirty="0">
                <a:solidFill>
                  <a:srgbClr val="66666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.git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6571D-59F1-364F-C4E2-B37F5D902D6E}"/>
              </a:ext>
            </a:extLst>
          </p:cNvPr>
          <p:cNvSpPr txBox="1"/>
          <p:nvPr/>
        </p:nvSpPr>
        <p:spPr>
          <a:xfrm>
            <a:off x="5037137" y="3485687"/>
            <a:ext cx="6108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git@github.com:velocity1b/2022.git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C936E-B46D-F6D4-5326-494467FC8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485" y="4083043"/>
            <a:ext cx="3109794" cy="24002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196BC8D-E510-C650-917C-90659A46857F}"/>
              </a:ext>
            </a:extLst>
          </p:cNvPr>
          <p:cNvSpPr/>
          <p:nvPr/>
        </p:nvSpPr>
        <p:spPr>
          <a:xfrm>
            <a:off x="6730582" y="4824029"/>
            <a:ext cx="2758191" cy="4974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2836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6EB37-D577-40C7-83CC-80378B36A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4029" y="1349984"/>
            <a:ext cx="3860645" cy="2751998"/>
          </a:xfrm>
        </p:spPr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Cloning a Repository: Step </a:t>
            </a:r>
            <a:r>
              <a:rPr lang="en-GB" b="1" dirty="0"/>
              <a:t>3</a:t>
            </a:r>
            <a:endParaRPr lang="en-GB" b="1" i="0" dirty="0">
              <a:solidFill>
                <a:schemeClr val="bg1"/>
              </a:solidFill>
              <a:effectLst/>
              <a:latin typeface="Montserrat Black" panose="00000A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207F0-343B-2C8B-0D67-08BF2F4415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374754"/>
            <a:ext cx="6910023" cy="5069393"/>
          </a:xfrm>
        </p:spPr>
        <p:txBody>
          <a:bodyPr/>
          <a:lstStyle/>
          <a:p>
            <a:pPr algn="l"/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3. </a:t>
            </a:r>
            <a:r>
              <a:rPr lang="en-GB" sz="1800" b="0" dirty="0">
                <a:solidFill>
                  <a:srgbClr val="003E50"/>
                </a:solidFill>
                <a:latin typeface="Montserrat" pitchFamily="2" charset="0"/>
              </a:rPr>
              <a:t>Open </a:t>
            </a:r>
            <a:r>
              <a:rPr lang="en-GB" sz="1800" dirty="0">
                <a:solidFill>
                  <a:srgbClr val="003E50"/>
                </a:solidFill>
                <a:latin typeface="Montserrat" pitchFamily="2" charset="0"/>
              </a:rPr>
              <a:t>Git Bash </a:t>
            </a:r>
            <a:r>
              <a:rPr lang="en-GB" sz="1800" b="0" dirty="0">
                <a:solidFill>
                  <a:srgbClr val="003E50"/>
                </a:solidFill>
                <a:latin typeface="Montserrat" pitchFamily="2" charset="0"/>
              </a:rPr>
              <a:t>and navigate to the directory where you want to save the cloned repository.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800" b="0" dirty="0">
                <a:solidFill>
                  <a:srgbClr val="003E50"/>
                </a:solidFill>
                <a:latin typeface="Montserrat" pitchFamily="2" charset="0"/>
              </a:rPr>
              <a:t>You may want to create a new directory using </a:t>
            </a:r>
            <a:r>
              <a:rPr lang="en-GB" sz="18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mkdir</a:t>
            </a:r>
            <a:r>
              <a:rPr lang="en-GB" sz="1800" b="0" dirty="0">
                <a:solidFill>
                  <a:srgbClr val="003E50"/>
                </a:solidFill>
                <a:latin typeface="Montserrat" pitchFamily="2" charset="0"/>
              </a:rPr>
              <a:t> and change into that directory using the </a:t>
            </a:r>
            <a:r>
              <a:rPr lang="en-GB" sz="1800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</a:t>
            </a:r>
            <a:r>
              <a:rPr lang="en-GB" sz="1800" b="0" dirty="0">
                <a:solidFill>
                  <a:srgbClr val="003E50"/>
                </a:solidFill>
                <a:latin typeface="Montserrat" pitchFamily="2" charset="0"/>
              </a:rPr>
              <a:t> command</a:t>
            </a:r>
          </a:p>
          <a:p>
            <a:pPr algn="l"/>
            <a:endParaRPr lang="en-GB" sz="1800" b="0" dirty="0">
              <a:solidFill>
                <a:srgbClr val="003E50"/>
              </a:solidFill>
              <a:latin typeface="Montserrat" pitchFamily="2" charset="0"/>
            </a:endParaRPr>
          </a:p>
          <a:p>
            <a:pPr algn="l"/>
            <a:r>
              <a:rPr lang="en-GB" sz="1800" b="0" dirty="0">
                <a:solidFill>
                  <a:srgbClr val="003E50"/>
                </a:solidFill>
                <a:latin typeface="Montserrat" pitchFamily="2" charset="0"/>
              </a:rPr>
              <a:t>In this example, a new directory has been created and the remote repository has been cloned into it:</a:t>
            </a:r>
          </a:p>
          <a:p>
            <a:r>
              <a:rPr lang="en-GB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clone </a:t>
            </a:r>
            <a:r>
              <a:rPr lang="en-GB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git@github.com</a:t>
            </a:r>
            <a:r>
              <a:rPr lang="en-GB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:[username]/[</a:t>
            </a:r>
            <a:r>
              <a:rPr lang="en-GB" sz="1400" b="1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repository_name</a:t>
            </a:r>
            <a:r>
              <a:rPr lang="en-GB" sz="1400" b="1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].git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7A0C40-3C16-67B5-5537-C23BB633C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37" y="3308828"/>
            <a:ext cx="3967238" cy="1167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B8850-FBA1-A3D2-AA2F-68DAC1CC4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31493"/>
            <a:ext cx="5853344" cy="1774816"/>
          </a:xfrm>
          <a:prstGeom prst="rect">
            <a:avLst/>
          </a:prstGeom>
        </p:spPr>
      </p:pic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3B8462C8-491A-2D2F-C907-5594F6E15D41}"/>
              </a:ext>
            </a:extLst>
          </p:cNvPr>
          <p:cNvCxnSpPr>
            <a:endCxn id="8" idx="1"/>
          </p:cNvCxnSpPr>
          <p:nvPr/>
        </p:nvCxnSpPr>
        <p:spPr>
          <a:xfrm rot="16200000" flipH="1">
            <a:off x="5247534" y="4970434"/>
            <a:ext cx="1342165" cy="354767"/>
          </a:xfrm>
          <a:prstGeom prst="bentConnector2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155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207F0-343B-2C8B-0D67-08BF2F4415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374754"/>
            <a:ext cx="6770688" cy="6094639"/>
          </a:xfrm>
        </p:spPr>
        <p:txBody>
          <a:bodyPr/>
          <a:lstStyle/>
          <a:p>
            <a:r>
              <a:rPr lang="en-GB" dirty="0">
                <a:solidFill>
                  <a:srgbClr val="003E50"/>
                </a:solidFill>
                <a:latin typeface="Montserrat" panose="00000500000000000000" pitchFamily="2" charset="0"/>
              </a:rPr>
              <a:t>4. Once the repository has been cloned locally, change to the project directory with the </a:t>
            </a:r>
            <a:r>
              <a:rPr lang="en-GB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cd </a:t>
            </a:r>
            <a:r>
              <a:rPr lang="en-GB" dirty="0">
                <a:solidFill>
                  <a:srgbClr val="003E50"/>
                </a:solidFill>
                <a:latin typeface="Montserrat" panose="00000500000000000000" pitchFamily="2" charset="0"/>
              </a:rPr>
              <a:t>command into the local copy of the repository</a:t>
            </a:r>
          </a:p>
          <a:p>
            <a:endParaRPr lang="en-GB" dirty="0">
              <a:solidFill>
                <a:srgbClr val="003E50"/>
              </a:solidFill>
              <a:latin typeface="Montserrat" panose="00000500000000000000" pitchFamily="2" charset="0"/>
            </a:endParaRPr>
          </a:p>
          <a:p>
            <a:r>
              <a:rPr lang="en-GB" dirty="0">
                <a:solidFill>
                  <a:srgbClr val="003E50"/>
                </a:solidFill>
                <a:latin typeface="Montserrat" panose="00000500000000000000" pitchFamily="2" charset="0"/>
              </a:rPr>
              <a:t>Run the command </a:t>
            </a:r>
            <a:r>
              <a:rPr lang="en-GB" b="1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branch 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to check that the active branch has been checked out.</a:t>
            </a:r>
          </a:p>
          <a:p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For example:</a:t>
            </a:r>
          </a:p>
          <a:p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6EB37-D577-40C7-83CC-80378B36A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Cloning a Repository: Step </a:t>
            </a:r>
            <a:r>
              <a:rPr lang="en-GB" b="1" dirty="0">
                <a:solidFill>
                  <a:schemeClr val="bg1"/>
                </a:solidFill>
              </a:rPr>
              <a:t>4</a:t>
            </a:r>
            <a:endParaRPr lang="en-GB" b="1" i="0" dirty="0">
              <a:solidFill>
                <a:schemeClr val="bg1"/>
              </a:solidFill>
              <a:effectLst/>
              <a:latin typeface="Montserrat Black" panose="00000A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637D0-B7A8-2AA7-DA8F-C9F7A51DE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138" y="3179390"/>
            <a:ext cx="6595230" cy="240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32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1C26-C68B-6B6B-A9F0-3CB06FC7C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 1: </a:t>
            </a:r>
            <a:br>
              <a:rPr lang="en-GB" dirty="0"/>
            </a:br>
            <a:r>
              <a:rPr lang="en-GB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4DFD73-B6A8-CBD5-561B-0BB6DA5AF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3413" y="3201192"/>
            <a:ext cx="4679121" cy="20193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Git account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new Git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Clone the repository </a:t>
            </a:r>
          </a:p>
        </p:txBody>
      </p:sp>
    </p:spTree>
    <p:extLst>
      <p:ext uri="{BB962C8B-B14F-4D97-AF65-F5344CB8AC3E}">
        <p14:creationId xmlns:p14="http://schemas.microsoft.com/office/powerpoint/2010/main" val="240891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4562-917D-E7E2-C7C8-097F25E77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3737973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586A8-17BB-4F55-AB5D-5DFCFBECC3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What is Version Contro</a:t>
            </a:r>
            <a:r>
              <a:rPr lang="en-GB" b="1" dirty="0">
                <a:solidFill>
                  <a:schemeClr val="bg1"/>
                </a:solidFill>
                <a:latin typeface="Montserrat Black" panose="00000A00000000000000" pitchFamily="2" charset="0"/>
              </a:rPr>
              <a:t>l</a:t>
            </a:r>
            <a:r>
              <a:rPr lang="en-GB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CF7463-56A7-46E1-8D36-5227E1BD9AF3}"/>
              </a:ext>
            </a:extLst>
          </p:cNvPr>
          <p:cNvSpPr txBox="1"/>
          <p:nvPr/>
        </p:nvSpPr>
        <p:spPr>
          <a:xfrm>
            <a:off x="4707354" y="439933"/>
            <a:ext cx="7099861" cy="4851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Version control </a:t>
            </a:r>
            <a:r>
              <a:rPr lang="en-GB" sz="1600" i="0" dirty="0">
                <a:solidFill>
                  <a:srgbClr val="003E50"/>
                </a:solidFill>
                <a:effectLst/>
                <a:latin typeface="Montserrat" pitchFamily="2" charset="0"/>
              </a:rPr>
              <a:t>(also known as </a:t>
            </a:r>
            <a:r>
              <a:rPr lang="en-GB" sz="1600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source control </a:t>
            </a:r>
            <a:r>
              <a:rPr lang="en-GB" sz="1600" i="0" dirty="0">
                <a:solidFill>
                  <a:srgbClr val="003E50"/>
                </a:solidFill>
                <a:effectLst/>
                <a:latin typeface="Montserrat" pitchFamily="2" charset="0"/>
              </a:rPr>
              <a:t>or </a:t>
            </a:r>
            <a:r>
              <a:rPr lang="en-GB" sz="1600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revision control</a:t>
            </a:r>
            <a:r>
              <a:rPr lang="en-GB" sz="1600" i="0" dirty="0">
                <a:solidFill>
                  <a:srgbClr val="003E50"/>
                </a:solidFill>
                <a:effectLst/>
                <a:latin typeface="Montserrat" pitchFamily="2" charset="0"/>
              </a:rPr>
              <a:t>)</a:t>
            </a:r>
            <a:r>
              <a:rPr lang="en-GB" sz="1600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 is the practice of tracking and managing changes to code</a:t>
            </a:r>
          </a:p>
          <a:p>
            <a:pPr algn="l">
              <a:lnSpc>
                <a:spcPct val="150000"/>
              </a:lnSpc>
            </a:pPr>
            <a:endParaRPr lang="en-GB" sz="1600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GB" sz="1600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Source control is vital for managing software development projects</a:t>
            </a:r>
          </a:p>
          <a:p>
            <a:pPr algn="l">
              <a:lnSpc>
                <a:spcPct val="150000"/>
              </a:lnSpc>
            </a:pPr>
            <a:endParaRPr lang="en-GB" sz="1600" dirty="0">
              <a:solidFill>
                <a:srgbClr val="003E50"/>
              </a:solidFill>
              <a:latin typeface="Montserrat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GB" sz="1600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Being able to track changes to code allows developers to: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E50"/>
                </a:solidFill>
                <a:latin typeface="Montserrat" pitchFamily="2" charset="0"/>
              </a:rPr>
              <a:t>c</a:t>
            </a:r>
            <a:r>
              <a:rPr lang="en-GB" sz="1600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entralise all code changes and additions into one code repository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E50"/>
                </a:solidFill>
                <a:latin typeface="Montserrat" pitchFamily="2" charset="0"/>
              </a:rPr>
              <a:t>c</a:t>
            </a:r>
            <a:r>
              <a:rPr lang="en-GB" sz="1600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ollaborate effectively and work in teams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control the integration of new code into the codebase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E50"/>
                </a:solidFill>
                <a:latin typeface="Montserrat" pitchFamily="2" charset="0"/>
              </a:rPr>
              <a:t>t</a:t>
            </a:r>
            <a:r>
              <a:rPr lang="en-GB" sz="1600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rack changes from the entire team over the full lifetime of the project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03E50"/>
                </a:solidFill>
                <a:latin typeface="Montserrat" pitchFamily="2" charset="0"/>
              </a:rPr>
              <a:t>r</a:t>
            </a:r>
            <a:r>
              <a:rPr lang="en-GB" sz="1600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evert code back to previous versions</a:t>
            </a:r>
          </a:p>
        </p:txBody>
      </p:sp>
    </p:spTree>
    <p:extLst>
      <p:ext uri="{BB962C8B-B14F-4D97-AF65-F5344CB8AC3E}">
        <p14:creationId xmlns:p14="http://schemas.microsoft.com/office/powerpoint/2010/main" val="417248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973D2-63B3-21EE-FC2C-BD0A228A7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Repositories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CECA401-62BA-4A22-A99D-51052D8C8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77" y="1407703"/>
            <a:ext cx="4098773" cy="363855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124793-4837-2F50-F836-8D778D7614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2" y="1892636"/>
            <a:ext cx="7157529" cy="2742864"/>
          </a:xfrm>
        </p:spPr>
        <p:txBody>
          <a:bodyPr/>
          <a:lstStyle/>
          <a:p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Version control stores code in a </a:t>
            </a:r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repository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. This essentially functions as a big bucket for all your code to live in!</a:t>
            </a:r>
          </a:p>
          <a:p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Having one place where your code resides means that versioning stays consistent, regardless of who's working on it.</a:t>
            </a:r>
          </a:p>
          <a:p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This is vital when developers are working on the same project in tandem with one another – if there was no repository, there would be no cohesion or central codebase.</a:t>
            </a:r>
          </a:p>
        </p:txBody>
      </p:sp>
    </p:spTree>
    <p:extLst>
      <p:ext uri="{BB962C8B-B14F-4D97-AF65-F5344CB8AC3E}">
        <p14:creationId xmlns:p14="http://schemas.microsoft.com/office/powerpoint/2010/main" val="2858891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40C8B5-9BAE-653C-8AAA-6B34961802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3062" y="1948718"/>
            <a:ext cx="6732275" cy="4176501"/>
          </a:xfrm>
        </p:spPr>
        <p:txBody>
          <a:bodyPr/>
          <a:lstStyle/>
          <a:p>
            <a:r>
              <a:rPr lang="en-GB" dirty="0"/>
              <a:t>In a version control system, all work is held on a server, but the repository is mirrored locally when accessed</a:t>
            </a:r>
          </a:p>
          <a:p>
            <a:endParaRPr lang="en-GB" dirty="0"/>
          </a:p>
          <a:p>
            <a:r>
              <a:rPr lang="en-GB" dirty="0"/>
              <a:t>Several remote repositories are created, which essentially creates backups of the central repo!</a:t>
            </a:r>
          </a:p>
          <a:p>
            <a:endParaRPr lang="en-GB" dirty="0"/>
          </a:p>
          <a:p>
            <a:r>
              <a:rPr lang="en-GB" dirty="0"/>
              <a:t>With this, there is no </a:t>
            </a:r>
            <a:r>
              <a:rPr lang="en-GB" b="1" dirty="0"/>
              <a:t>single point of failure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B6EF03-5379-2DCD-8C1E-E2B8BC6393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5650" y="1003833"/>
            <a:ext cx="7190807" cy="520262"/>
          </a:xfrm>
        </p:spPr>
        <p:txBody>
          <a:bodyPr/>
          <a:lstStyle/>
          <a:p>
            <a:r>
              <a:rPr lang="en-GB" dirty="0"/>
              <a:t>Version control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06F9AB-D230-9A76-0E38-79A61F02A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AB63BD-8BB7-B5BC-D741-07E2E8B92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9"/>
          <a:stretch/>
        </p:blipFill>
        <p:spPr>
          <a:xfrm>
            <a:off x="7469218" y="868458"/>
            <a:ext cx="4337132" cy="5121084"/>
          </a:xfrm>
          <a:prstGeom prst="rect">
            <a:avLst/>
          </a:prstGeom>
        </p:spPr>
      </p:pic>
      <p:pic>
        <p:nvPicPr>
          <p:cNvPr id="11" name="Graphic 31">
            <a:extLst>
              <a:ext uri="{FF2B5EF4-FFF2-40B4-BE49-F238E27FC236}">
                <a16:creationId xmlns:a16="http://schemas.microsoft.com/office/drawing/2014/main" id="{34436EFD-7771-3065-0E37-4CC0D9AF01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3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297DDF-DEF3-01F6-DB30-C8FD5C9B2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455AF-4906-8619-1E10-C2CA0A0EF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813" y="1349986"/>
            <a:ext cx="3621158" cy="2751999"/>
          </a:xfrm>
        </p:spPr>
        <p:txBody>
          <a:bodyPr/>
          <a:lstStyle/>
          <a:p>
            <a:r>
              <a:rPr lang="en-GB" b="1" dirty="0"/>
              <a:t>Introducing Git version Control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CD0CA-9E8B-CB2A-CF27-15E648C17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Git is a version control system used by thousands around the world, and is arguably one of the most popular version control system (VCS) tools in software development</a:t>
            </a:r>
          </a:p>
          <a:p>
            <a:endParaRPr lang="en-GB" b="0" dirty="0"/>
          </a:p>
          <a:p>
            <a:r>
              <a:rPr lang="en-GB" dirty="0"/>
              <a:t>It can</a:t>
            </a:r>
            <a:r>
              <a:rPr lang="en-GB" b="0" dirty="0"/>
              <a:t> be used stand-alone or through inclusion within an IDE such as Eclipse, Visual Studio, or VS Code</a:t>
            </a:r>
          </a:p>
          <a:p>
            <a:endParaRPr lang="en-GB" dirty="0"/>
          </a:p>
          <a:p>
            <a:r>
              <a:rPr lang="en-GB" dirty="0"/>
              <a:t>During this module, we will be using the Git CLI (Git Bash) and a web-based UI for its repository (GitHub)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Image result for git logo">
            <a:extLst>
              <a:ext uri="{FF2B5EF4-FFF2-40B4-BE49-F238E27FC236}">
                <a16:creationId xmlns:a16="http://schemas.microsoft.com/office/drawing/2014/main" id="{12CA9A5E-AE0F-C17A-F5CF-705232270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367" y="4942441"/>
            <a:ext cx="2708795" cy="113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98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C88E64-7769-A596-7D6A-158FB5E3D5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C420-1579-95C7-08CD-03B82651136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There are several web-based version control repository hosting services, most of which either utilise or are wholly based upon Git, such 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7030A0"/>
                </a:solidFill>
              </a:rPr>
              <a:t>GitHub (this is what we will use in this module!)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Bitbucket</a:t>
            </a:r>
          </a:p>
          <a:p>
            <a:endParaRPr lang="en-GB" dirty="0"/>
          </a:p>
          <a:p>
            <a:r>
              <a:rPr lang="en-GB" dirty="0"/>
              <a:t>Many cloud providers have their own code repository offerings which offer simple and powerful integration with other cloud services: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AWS CodeCommit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Azure Repos (as part of Azure DevOps)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Google Cloud Source Repositories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9F90DE-B3FA-1FF1-DFBF-5C6948371A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Repository Hosting Services</a:t>
            </a:r>
          </a:p>
        </p:txBody>
      </p:sp>
    </p:spTree>
    <p:extLst>
      <p:ext uri="{BB962C8B-B14F-4D97-AF65-F5344CB8AC3E}">
        <p14:creationId xmlns:p14="http://schemas.microsoft.com/office/powerpoint/2010/main" val="500774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37228-E49D-D221-5D49-EF292FDF97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887976"/>
            <a:ext cx="6770688" cy="5581417"/>
          </a:xfrm>
        </p:spPr>
        <p:txBody>
          <a:bodyPr/>
          <a:lstStyle/>
          <a:p>
            <a:pPr algn="l"/>
            <a:r>
              <a:rPr lang="en-GB" i="0" dirty="0">
                <a:solidFill>
                  <a:srgbClr val="003E50"/>
                </a:solidFill>
                <a:effectLst/>
                <a:latin typeface="Montserrat" pitchFamily="2" charset="0"/>
              </a:rPr>
              <a:t>If you don’t already have Git downloaded, you can download and install the version of Git required for your operating system here:</a:t>
            </a:r>
            <a:endParaRPr lang="en-GB" b="1" dirty="0">
              <a:solidFill>
                <a:srgbClr val="003E50"/>
              </a:solidFill>
              <a:latin typeface="Montserrat" pitchFamily="2" charset="0"/>
            </a:endParaRPr>
          </a:p>
          <a:p>
            <a:pPr algn="l"/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  <a:hlinkClick r:id="rId3"/>
              </a:rPr>
              <a:t>https://git-scm.com/download</a:t>
            </a:r>
            <a:endParaRPr lang="en-GB" b="1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/>
            <a:endParaRPr lang="en-GB" b="1" dirty="0">
              <a:solidFill>
                <a:srgbClr val="003E50"/>
              </a:solidFill>
              <a:latin typeface="Montserrat" pitchFamily="2" charset="0"/>
            </a:endParaRPr>
          </a:p>
          <a:p>
            <a:pPr algn="l"/>
            <a:endParaRPr lang="en-GB" b="1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lvl="1"/>
            <a:endParaRPr lang="en-GB" b="0" i="0" dirty="0">
              <a:solidFill>
                <a:srgbClr val="212529"/>
              </a:solidFill>
              <a:effectLst/>
              <a:latin typeface="Montserrat" pitchFamily="2" charset="0"/>
            </a:endParaRPr>
          </a:p>
          <a:p>
            <a:endParaRPr lang="en-GB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A9C7D6-02B0-4B3A-9542-0E9B07DE32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Montserrat Black" panose="00000A00000000000000" pitchFamily="2" charset="0"/>
              </a:rPr>
              <a:t>Installing Git and Git Bash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80333-0091-482D-B1A3-B4809FF0F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899" y="2725984"/>
            <a:ext cx="5675790" cy="233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0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CB7616-3EE5-4E02-A59F-FB2F987528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b="1" i="0" dirty="0">
                <a:solidFill>
                  <a:srgbClr val="004050"/>
                </a:solidFill>
                <a:effectLst/>
                <a:latin typeface="Montserrat Black" panose="00000A00000000000000" pitchFamily="2" charset="0"/>
              </a:rPr>
              <a:t>Repositories: local and remote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685D7-D1B8-457B-BA12-1318F36FF2CE}"/>
              </a:ext>
            </a:extLst>
          </p:cNvPr>
          <p:cNvSpPr txBox="1"/>
          <p:nvPr/>
        </p:nvSpPr>
        <p:spPr>
          <a:xfrm>
            <a:off x="6332739" y="1323813"/>
            <a:ext cx="53257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Remote repositories:</a:t>
            </a:r>
          </a:p>
          <a:p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Reside on a repository hosted Git Server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Are accessible to all team members who can </a:t>
            </a:r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git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 </a:t>
            </a:r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clone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 the repo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Enable developers to </a:t>
            </a:r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push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 their local code to this remote repository and </a:t>
            </a:r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pull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 down their team’s code to their local repository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Created on a Git Server using a GUI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37E188-8018-4871-A29F-10122E42F7A4}"/>
              </a:ext>
            </a:extLst>
          </p:cNvPr>
          <p:cNvSpPr txBox="1"/>
          <p:nvPr/>
        </p:nvSpPr>
        <p:spPr>
          <a:xfrm>
            <a:off x="441733" y="1323813"/>
            <a:ext cx="54175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Local repositories:</a:t>
            </a:r>
          </a:p>
          <a:p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Reside on a developer’s machine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Are accessible by that one developer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Are usually linked to a remote repository to enable </a:t>
            </a:r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pushing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 and </a:t>
            </a:r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pulling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 of team members’ code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Are created using the </a:t>
            </a:r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git </a:t>
            </a:r>
            <a:r>
              <a:rPr lang="en-GB" b="1" dirty="0" err="1">
                <a:solidFill>
                  <a:srgbClr val="003E50"/>
                </a:solidFill>
                <a:latin typeface="Montserrat" pitchFamily="2" charset="0"/>
              </a:rPr>
              <a:t>init</a:t>
            </a:r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 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command</a:t>
            </a:r>
          </a:p>
          <a:p>
            <a:endParaRPr lang="en-GB" dirty="0">
              <a:solidFill>
                <a:srgbClr val="003E50"/>
              </a:solidFill>
              <a:latin typeface="Montserra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EA6F09-B77D-43DC-9E22-3BEE6064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128" y="4978983"/>
            <a:ext cx="2935233" cy="1694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A37410-324A-42E6-B0A1-733BAEF48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33" y="4978983"/>
            <a:ext cx="5663953" cy="152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15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6EB37-D577-40C7-83CC-80378B36A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GitHub: </a:t>
            </a:r>
          </a:p>
          <a:p>
            <a:r>
              <a:rPr lang="en-GB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Signing up for an Account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090E5-5593-4C19-8C86-13960577ED46}"/>
              </a:ext>
            </a:extLst>
          </p:cNvPr>
          <p:cNvSpPr txBox="1"/>
          <p:nvPr/>
        </p:nvSpPr>
        <p:spPr>
          <a:xfrm>
            <a:off x="4814105" y="461178"/>
            <a:ext cx="68262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Sign-up for a GitHub account: 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  <a:hlinkClick r:id="rId3"/>
              </a:rPr>
              <a:t>https://github.com/join</a:t>
            </a:r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/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/>
            <a:endParaRPr lang="en-GB" dirty="0">
              <a:solidFill>
                <a:srgbClr val="003E50"/>
              </a:solidFill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D985DF-AB1E-41CC-A948-C84F9B596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105" y="1224375"/>
            <a:ext cx="3580615" cy="440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3768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NoKrana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oKrana" id="{6445C680-CEE2-46E4-B67B-52F27D5E4F2B}" vid="{340589B6-7E52-41CF-9204-94B2862D1A69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010d0a2-0afb-4761-895d-6585c20c04d7">
      <Terms xmlns="http://schemas.microsoft.com/office/infopath/2007/PartnerControls"/>
    </lcf76f155ced4ddcb4097134ff3c332f>
    <TaxCatchAll xmlns="9d579490-102d-4bf3-8643-974e6768352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E0225895DF244E9A8FFDE67EF550DA" ma:contentTypeVersion="16" ma:contentTypeDescription="Create a new document." ma:contentTypeScope="" ma:versionID="a0839a8ca2aaa2e67ef69a3c1ac1cfe0">
  <xsd:schema xmlns:xsd="http://www.w3.org/2001/XMLSchema" xmlns:xs="http://www.w3.org/2001/XMLSchema" xmlns:p="http://schemas.microsoft.com/office/2006/metadata/properties" xmlns:ns2="b010d0a2-0afb-4761-895d-6585c20c04d7" xmlns:ns3="9d579490-102d-4bf3-8643-974e67683526" targetNamespace="http://schemas.microsoft.com/office/2006/metadata/properties" ma:root="true" ma:fieldsID="2889cce00b6bc2afbff8994e2c2096b6" ns2:_="" ns3:_="">
    <xsd:import namespace="b010d0a2-0afb-4761-895d-6585c20c04d7"/>
    <xsd:import namespace="9d579490-102d-4bf3-8643-974e676835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10d0a2-0afb-4761-895d-6585c20c04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79490-102d-4bf3-8643-974e67683526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fe1d3cdd-0ef3-4b3c-82fb-0fe997b7d763}" ma:internalName="TaxCatchAll" ma:showField="CatchAllData" ma:web="9d579490-102d-4bf3-8643-974e676835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4D4FC7-AE11-4810-9647-08C9661A84A0}">
  <ds:schemaRefs>
    <ds:schemaRef ds:uri="http://schemas.microsoft.com/office/2006/metadata/properties"/>
    <ds:schemaRef ds:uri="http://schemas.microsoft.com/office/infopath/2007/PartnerControls"/>
    <ds:schemaRef ds:uri="04dd4f8b-4e55-4b0f-90ae-c416a13e2e63"/>
    <ds:schemaRef ds:uri="51b58b7f-359e-418a-8fc0-c5d77d026bdc"/>
    <ds:schemaRef ds:uri="eb7c3fc1-ccd5-477b-94a4-7b6dc96a8d59"/>
    <ds:schemaRef ds:uri="9e706368-9a73-4dcc-9221-b8fc62424fbc"/>
  </ds:schemaRefs>
</ds:datastoreItem>
</file>

<file path=customXml/itemProps2.xml><?xml version="1.0" encoding="utf-8"?>
<ds:datastoreItem xmlns:ds="http://schemas.openxmlformats.org/officeDocument/2006/customXml" ds:itemID="{2858F908-2344-4DC9-B5C8-103A4969DC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252854-FC52-413C-9686-50297FF125BE}"/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12325</TotalTime>
  <Words>1124</Words>
  <Application>Microsoft Office PowerPoint</Application>
  <PresentationFormat>Widescreen</PresentationFormat>
  <Paragraphs>141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1" baseType="lpstr">
      <vt:lpstr>Arial</vt:lpstr>
      <vt:lpstr>Calibri</vt:lpstr>
      <vt:lpstr>Consolas</vt:lpstr>
      <vt:lpstr>Courier New</vt:lpstr>
      <vt:lpstr>Krana Fat B</vt:lpstr>
      <vt:lpstr>Montserrat</vt:lpstr>
      <vt:lpstr>Montserrat Black</vt:lpstr>
      <vt:lpstr>Proxima Nova Thin</vt:lpstr>
      <vt:lpstr>Wingdings</vt:lpstr>
      <vt:lpstr>NoKrana</vt:lpstr>
      <vt:lpstr>Master_Red_and_Purple</vt:lpstr>
      <vt:lpstr>Master_Yellow_and_Orange</vt:lpstr>
      <vt:lpstr>Master_Blue</vt:lpstr>
      <vt:lpstr>Master_Neutral</vt:lpstr>
      <vt:lpstr>What is Version Control?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1:  Getting Started</vt:lpstr>
      <vt:lpstr>End of section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with GIT</dc:title>
  <dc:subject/>
  <dc:creator>Victoria Lloyd</dc:creator>
  <cp:keywords/>
  <dc:description/>
  <cp:lastModifiedBy>Riddell, Amy</cp:lastModifiedBy>
  <cp:revision>190</cp:revision>
  <cp:lastPrinted>2019-07-03T09:46:41Z</cp:lastPrinted>
  <dcterms:created xsi:type="dcterms:W3CDTF">2019-09-05T08:17:12Z</dcterms:created>
  <dcterms:modified xsi:type="dcterms:W3CDTF">2023-03-28T15:00:48Z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0x0101005AE0225895DF244E9A8FFDE67EF550DA</vt:lpwstr>
  </property>
</Properties>
</file>